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5"/>
  </p:notesMasterIdLst>
  <p:sldIdLst>
    <p:sldId id="256" r:id="rId2"/>
    <p:sldId id="260" r:id="rId3"/>
    <p:sldId id="258" r:id="rId4"/>
    <p:sldId id="261" r:id="rId5"/>
    <p:sldId id="259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62" r:id="rId30"/>
    <p:sldId id="267" r:id="rId31"/>
    <p:sldId id="263" r:id="rId32"/>
    <p:sldId id="264" r:id="rId33"/>
    <p:sldId id="26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AF46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>
        <p:scale>
          <a:sx n="68" d="100"/>
          <a:sy n="68" d="100"/>
        </p:scale>
        <p:origin x="-57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AFCC-FFEA-492D-AD40-25E6C1BE301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3B6D4-3E6F-4450-B10D-961E577C2B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67A68AB-B130-444A-B82B-A00F349E1FE6}" type="slidenum">
              <a:rPr lang="ru-RU" smtClean="0">
                <a:latin typeface="Calibri" pitchFamily="34" charset="0"/>
              </a:rPr>
              <a:pPr/>
              <a:t>1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solidFill>
            <a:srgbClr val="FFFFFF"/>
          </a:solidFill>
          <a:ln/>
        </p:spPr>
      </p:sp>
      <p:sp>
        <p:nvSpPr>
          <p:cNvPr id="174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918" y="4343510"/>
            <a:ext cx="5482566" cy="4114289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latin typeface="Calibri" pitchFamily="34" charset="0"/>
              </a:rPr>
              <a:t>Титульный слайд</a:t>
            </a: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3883484" y="8685559"/>
            <a:ext cx="2971321" cy="4569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48C733F-4249-47A8-8D59-246BF8232748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3F48EF5-653A-49EE-81FB-3212926C49C8}" type="slidenum">
              <a:rPr lang="ru-RU" smtClean="0">
                <a:latin typeface="Calibri" pitchFamily="34" charset="0"/>
              </a:rPr>
              <a:pPr/>
              <a:t>2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918" y="4343510"/>
            <a:ext cx="5476176" cy="4108449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2EE14C4-DB46-4622-B172-AE02C6DC34FE}" type="slidenum">
              <a:rPr lang="ru-RU" smtClean="0">
                <a:latin typeface="Calibri" pitchFamily="34" charset="0"/>
              </a:rPr>
              <a:pPr/>
              <a:t>4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solidFill>
            <a:srgbClr val="FFFFFF"/>
          </a:solidFill>
          <a:ln/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918" y="4343510"/>
            <a:ext cx="5476176" cy="4108449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0510A9F-03AE-447D-AD17-F90E9154A143}" type="slidenum">
              <a:rPr lang="ru-RU" smtClean="0">
                <a:latin typeface="Calibri" pitchFamily="34" charset="0"/>
              </a:rPr>
              <a:pPr/>
              <a:t>8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918" y="4343510"/>
            <a:ext cx="5476176" cy="4108449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FAFBE-0CF5-4489-B3CF-F2FC7E1046A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Program%20Files\Microsoft%20Office\MEDIA\CAGCAT10\j0214098.wav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51520" y="836712"/>
            <a:ext cx="8568952" cy="532859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Medium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</a:rPr>
              <a:t>ПРЕЗЕНТАЦИЯ ПРОЕКТА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Franklin Gothic Medium" pitchFamily="34" charset="0"/>
              </a:rPr>
              <a:t/>
            </a:r>
            <a:br>
              <a:rPr lang="ru-RU" sz="3200" dirty="0">
                <a:solidFill>
                  <a:schemeClr val="accent4">
                    <a:lumMod val="75000"/>
                  </a:schemeClr>
                </a:solidFill>
                <a:latin typeface="Franklin Gothic Medium" pitchFamily="34" charset="0"/>
              </a:rPr>
            </a:br>
            <a:endParaRPr lang="ru-RU" sz="3200" dirty="0">
              <a:solidFill>
                <a:schemeClr val="accent4">
                  <a:lumMod val="75000"/>
                </a:schemeClr>
              </a:solidFill>
              <a:latin typeface="Franklin Gothic Medium" pitchFamily="34" charset="0"/>
            </a:endParaRP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«Семейные традиции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»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Подготовили: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Орлова А.И. воспитатель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высшей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квалификационной категории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Тарасова А.И. воспитатель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муниципального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автономного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дошкольное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образовательного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 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учреждения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«Детский сад «Белочка»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села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Новая Таволжанка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Шебекинского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района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Белгородской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области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             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2015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г.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7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86800" cy="3603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Перечень мероприятий проекта  «Семейные традиции» 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 средней группе «Солнышко»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607" name="Group 55"/>
          <p:cNvGraphicFramePr>
            <a:graphicFrameLocks noGrp="1"/>
          </p:cNvGraphicFramePr>
          <p:nvPr>
            <p:ph idx="1"/>
          </p:nvPr>
        </p:nvGraphicFramePr>
        <p:xfrm>
          <a:off x="179388" y="620713"/>
          <a:ext cx="8713092" cy="5963293"/>
        </p:xfrm>
        <a:graphic>
          <a:graphicData uri="http://schemas.openxmlformats.org/drawingml/2006/table">
            <a:tbl>
              <a:tblPr/>
              <a:tblGrid>
                <a:gridCol w="695325"/>
                <a:gridCol w="2000250"/>
                <a:gridCol w="1571625"/>
                <a:gridCol w="2141512"/>
                <a:gridCol w="2304380"/>
              </a:tblGrid>
              <a:tr h="855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мероприятий и основных работ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исполнения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исполнители и соисполнители или участники программных мероприятий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Ожидаемые конечные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34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II. ДЕЯТЕЛЬНОСТНЫЙ ЭТАП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2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Семейные традиции в канун Нового года</a:t>
                      </a:r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28.01.2015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Орлова А. И.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Консультация для родителей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619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«Я и моя семья».</a:t>
                      </a:r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30.01.2015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Хозина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Г.П.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Оформление 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отоальбома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«Моё имя»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2.02.2015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представитель родительской общественности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Благих А.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Оформление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ромашки имени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6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Быт и традиции: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«Умелые руки не знают скуки»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6.02.2015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Тарасова А. И.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гости к бабушке Арине (изготовление подарков, оберегов и др.)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EB40511-491A-4D60-B4BF-8C395B1E103F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500063"/>
            <a:ext cx="7772400" cy="147002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«Разложи по порядку»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(Средняя группа)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988840"/>
            <a:ext cx="6400800" cy="2071687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упражнять детей в различении возраста людей, членов семьи (младенец, дошкольник, младший школьник, юноша, девушка, женщина, мужчина, бабушка, дедушка).</a:t>
            </a:r>
          </a:p>
          <a:p>
            <a:pPr algn="l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643446"/>
            <a:ext cx="1928796" cy="191808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2714625" y="4857750"/>
            <a:ext cx="5500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 dirty="0">
                <a:latin typeface="Calibri" pitchFamily="34" charset="0"/>
              </a:rPr>
              <a:t>Ход игры</a:t>
            </a:r>
            <a:r>
              <a:rPr lang="ru-RU" dirty="0">
                <a:latin typeface="Calibri" pitchFamily="34" charset="0"/>
              </a:rPr>
              <a:t>:</a:t>
            </a:r>
          </a:p>
          <a:p>
            <a:r>
              <a:rPr lang="ru-RU" dirty="0">
                <a:latin typeface="Calibri" pitchFamily="34" charset="0"/>
              </a:rPr>
              <a:t>«Назови, кого видишь на картинке. Разложи их от самого старшего до младшего. </a:t>
            </a:r>
          </a:p>
          <a:p>
            <a:r>
              <a:rPr lang="ru-RU" dirty="0">
                <a:latin typeface="Calibri" pitchFamily="34" charset="0"/>
              </a:rPr>
              <a:t>Или: от самого младшего до самого старшего».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500063" y="357188"/>
            <a:ext cx="6524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2357438" y="428625"/>
            <a:ext cx="6524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FF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4000500" y="428625"/>
            <a:ext cx="723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solidFill>
                  <a:srgbClr val="FF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5643563" y="428625"/>
            <a:ext cx="6524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FF0000"/>
                </a:solidFill>
                <a:latin typeface="Calibri" pitchFamily="34" charset="0"/>
              </a:rPr>
              <a:t>4</a:t>
            </a:r>
            <a:endParaRPr lang="ru-RU" sz="72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3" cstate="print"/>
          <a:srcRect l="6282" t="7533" r="24615"/>
          <a:stretch>
            <a:fillRect/>
          </a:stretch>
        </p:blipFill>
        <p:spPr bwMode="auto">
          <a:xfrm>
            <a:off x="2286000" y="4786313"/>
            <a:ext cx="15716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4" cstate="print"/>
          <a:srcRect l="13371"/>
          <a:stretch>
            <a:fillRect/>
          </a:stretch>
        </p:blipFill>
        <p:spPr bwMode="auto">
          <a:xfrm>
            <a:off x="571500" y="5000625"/>
            <a:ext cx="1389063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4786313"/>
            <a:ext cx="12033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 noChangeArrowheads="1"/>
          </p:cNvPicPr>
          <p:nvPr/>
        </p:nvPicPr>
        <p:blipFill>
          <a:blip r:embed="rId6" cstate="print"/>
          <a:srcRect b="24730"/>
          <a:stretch>
            <a:fillRect/>
          </a:stretch>
        </p:blipFill>
        <p:spPr bwMode="auto">
          <a:xfrm>
            <a:off x="4286250" y="4929188"/>
            <a:ext cx="12858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Прямоугольник 13"/>
          <p:cNvSpPr>
            <a:spLocks noChangeArrowheads="1"/>
          </p:cNvSpPr>
          <p:nvPr/>
        </p:nvSpPr>
        <p:spPr bwMode="auto">
          <a:xfrm>
            <a:off x="7500938" y="428625"/>
            <a:ext cx="6524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FF0000"/>
                </a:solidFill>
                <a:latin typeface="Calibri" pitchFamily="34" charset="0"/>
              </a:rPr>
              <a:t>5</a:t>
            </a:r>
            <a:endParaRPr lang="ru-RU" sz="72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7" cstate="print"/>
          <a:srcRect l="9697" t="9216" r="14519"/>
          <a:stretch>
            <a:fillRect/>
          </a:stretch>
        </p:blipFill>
        <p:spPr bwMode="auto">
          <a:xfrm>
            <a:off x="7429500" y="4857750"/>
            <a:ext cx="13731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j021409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43938" y="214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46 -0.05625 L -0.42691 -0.3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-0.01064 L -0.24549 -0.420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0.12604 -0.388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-0.16782 L -0.07239 -0.472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18079 L 0.37032 -0.51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73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 рабочего стола\Фотки\постройки из снега\SDC12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4860032" cy="3645024"/>
          </a:xfrm>
          <a:prstGeom prst="rect">
            <a:avLst/>
          </a:prstGeom>
          <a:noFill/>
        </p:spPr>
      </p:pic>
      <p:pic>
        <p:nvPicPr>
          <p:cNvPr id="2051" name="Picture 3" descr="D:\C рабочего стола\Фотки\постройки из снега\SDC12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3176971"/>
            <a:ext cx="4499993" cy="337499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C рабочего стола\фото к проекту\SDC13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9227"/>
            <a:ext cx="8454859" cy="64681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Традиции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7632848" cy="5565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/>
              <a:t>Семейные праздники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Да, ребёнку для полноценного развития праздник необходим как воздух. Праздник для ребёнка не то, что для нас, взрослых. Праздник - это событие в детской жизни, и ребёнок считает свои дни от праздника до праздника, как и мы, в свои годы от важного события до другого важного события, и наоборот. </a:t>
            </a:r>
          </a:p>
          <a:p>
            <a:pPr>
              <a:buNone/>
            </a:pPr>
            <a:r>
              <a:rPr lang="ru-RU" sz="1400" b="1" dirty="0" smtClean="0"/>
              <a:t>Семейный альбом.</a:t>
            </a:r>
            <a:r>
              <a:rPr lang="ru-RU" sz="1400" dirty="0" smtClean="0"/>
              <a:t>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1400" dirty="0" smtClean="0"/>
              <a:t>      Это огромное осмысленное пространство жизни, с одной стороны, простое и понятное ребенку, с другой – загадочное и удивительное. Отбор фотографий, оформление страниц фотоальбома – именно то общение, которое необходимо  дошкольнику в его совместной деятельности с родителями. Конкретный образ на фотографии ассоциируется с тем или иным рассказом из жизни членов семьи, что вызывает живой интерес ребенка и стимулирует его запоминание.</a:t>
            </a:r>
          </a:p>
          <a:p>
            <a:pPr>
              <a:buNone/>
            </a:pPr>
            <a:r>
              <a:rPr lang="ru-RU" sz="1400" b="1" dirty="0" smtClean="0"/>
              <a:t>Составление родословной своей семьи.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Будет очень хорошо, если в семье вы начнете собирать историю своего рода. Это будет своеобразный мостик между поколениями ваших предков и потомков. Посадите свое семейное дерево вашего рода. Это станет самой драгоценной частицей наследства, которое мы можем и должны оставить после себя. Это будет ваша биография, просто и доходчиво пересказанная для внуков. И в этом может оказать хорошую помощь семейная книга «Это я, твоя бабушка».</a:t>
            </a:r>
          </a:p>
          <a:p>
            <a:pPr>
              <a:buNone/>
            </a:pPr>
            <a:r>
              <a:rPr lang="ru-RU" sz="1400" dirty="0" smtClean="0"/>
              <a:t>      Обратить внимание на слова А.С. Пушкина: </a:t>
            </a:r>
            <a:r>
              <a:rPr lang="ru-RU" sz="1400" b="1" i="1" dirty="0" smtClean="0"/>
              <a:t>«Уважение к минувшему – вот черта, отличающая образованность от дикости».</a:t>
            </a: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"/>
            <a:ext cx="7920880" cy="12834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/>
              <a:t>Семейные архивы.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   Это не прошлое, это всегда завтрашнее. Семья должна иметь свой архив – почетные    грамоты      дедов  и отцов, историю их заслуг, их труда, историю рода и фамилии. Ведь с годами и наши внуки захотят знать, как мы жили. А ведь жизнь, отпущённая нам, по природе своей коротка, но в наших силах оставить память о ней. И в этом нам поможет семейный альбом.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400" b="1" dirty="0" smtClean="0"/>
              <a:t>Семейный отдых на природе.</a:t>
            </a: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ru-RU" sz="1400" dirty="0" smtClean="0"/>
              <a:t>          Ни для кого не секрет, то природа оказывает огромное влияние на развитие личности                      дошкольника, дает возможность хорошего общения с ребёнком, а прогулки в природу благоприятно влияют на здоровье человека.</a:t>
            </a:r>
            <a:r>
              <a:rPr lang="ru-RU" sz="1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, то природа оказывает огромное влияние на развитие личности дошкольника, дает возможность хорошего общения с ребёнком, а прогулки в природу благоприятно влияют на здоровье человека. 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Семейное посещение музея, выставок.</a:t>
            </a:r>
            <a:endParaRPr lang="ru-RU" sz="1400" dirty="0" smtClean="0"/>
          </a:p>
          <a:p>
            <a:r>
              <a:rPr lang="ru-RU" sz="1400" dirty="0" smtClean="0"/>
              <a:t>         Человеку всегда было свойственно стремление к красоте. Каждый народ имеет свою культуру, свои обычаи, свои традиции. Мы, взрослые, должны способствовать приобщению детей к большому и сложному миру красоты, природы, искусству. Посещение музеев должно стать  праздником для всей семьи.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Коллекционирование.</a:t>
            </a:r>
          </a:p>
          <a:p>
            <a:r>
              <a:rPr lang="ru-RU" sz="1400" dirty="0" smtClean="0"/>
              <a:t>           Очень хорошо, если в семье есть традиция, если же нет, то можно предложить собирать какие-либо коллекции у себя дома, особенно после посещения музеев. В результате этого у ребенка пробуждается потребность к созидательной деятельности, умение ценить красивое и уважать труд людей.</a:t>
            </a:r>
          </a:p>
          <a:p>
            <a:endParaRPr lang="ru-RU" sz="1400" dirty="0" smtClean="0"/>
          </a:p>
          <a:p>
            <a:r>
              <a:rPr lang="ru-RU" sz="1400" b="1" dirty="0" smtClean="0"/>
              <a:t>Семейные игры </a:t>
            </a:r>
          </a:p>
          <a:p>
            <a:r>
              <a:rPr lang="ru-RU" sz="1400" dirty="0" smtClean="0"/>
              <a:t>          В настоящее время серьёзное внимание уделяется игровой деятельности детей, так как именно игра создает благоприятные условия для развития личности.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 рабочего стола\фото к проекту\SDC13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5200" cy="4286400"/>
          </a:xfrm>
          <a:prstGeom prst="rect">
            <a:avLst/>
          </a:prstGeom>
          <a:noFill/>
        </p:spPr>
      </p:pic>
      <p:pic>
        <p:nvPicPr>
          <p:cNvPr id="2051" name="Picture 3" descr="D:\C рабочего стола\фото к проекту\SDC13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050958"/>
            <a:ext cx="5076055" cy="380704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 рабочего стола\фото к проекту\SDC13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537" y="773325"/>
            <a:ext cx="8112903" cy="60846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0"/>
            <a:ext cx="53285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Меня зовут…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C рабочего стола\фото к проекту\SDC13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304800" y="280988"/>
            <a:ext cx="8686800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464646"/>
                </a:solidFill>
                <a:latin typeface="Franklin Gothic Medium" pitchFamily="34" charset="0"/>
              </a:rPr>
              <a:t>ОСНОВАНИЯ ДЛЯ ОТКРЫТИЯ ПРОЕКТА</a:t>
            </a:r>
          </a:p>
        </p:txBody>
      </p:sp>
      <p:graphicFrame>
        <p:nvGraphicFramePr>
          <p:cNvPr id="17410" name="Group 2"/>
          <p:cNvGraphicFramePr>
            <a:graphicFrameLocks noGrp="1"/>
          </p:cNvGraphicFramePr>
          <p:nvPr/>
        </p:nvGraphicFramePr>
        <p:xfrm>
          <a:off x="179388" y="1484313"/>
          <a:ext cx="8678862" cy="513326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547634"/>
                <a:gridCol w="5131228"/>
              </a:tblGrid>
              <a:tr h="1015993">
                <a:tc>
                  <a:txBody>
                    <a:bodyPr/>
                    <a:lstStyle/>
                    <a:p>
                      <a:pPr marL="0" marR="0" lvl="1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Направление стратегии социально-экономического развития Белгородской области:</a:t>
                      </a:r>
                    </a:p>
                    <a:p>
                      <a:pPr marL="0" marR="0" lvl="1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760" marR="68760" marT="16338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Постановление правительства Белгородской области от 28.10.2013г. №431-пп «Об утверждении Стратегии развития дошкольного, общего и дополнительного образования Белгородской области   на 2013-2020  годы»</a:t>
                      </a:r>
                      <a:endParaRPr kumimoji="0" lang="ru-RU" sz="1800" b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760" marR="68760" marT="144953" marB="0" horzOverflow="overflow">
                    <a:solidFill>
                      <a:schemeClr val="bg1"/>
                    </a:solidFill>
                  </a:tcPr>
                </a:tc>
              </a:tr>
              <a:tr h="3616716">
                <a:tc>
                  <a:txBody>
                    <a:bodyPr/>
                    <a:lstStyle/>
                    <a:p>
                      <a:pPr marL="0" marR="0" lvl="1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Формальное основание для открытия проекта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760" marR="68760" marT="16338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План деятельности МАДОУ «Детский сад «Белочка» села Новая Таволжанка Шебекинского района Белгородской области»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2014– 2015 учебный год и летний оздоровительный период.</a:t>
                      </a:r>
                    </a:p>
                    <a:p>
                      <a:endParaRPr kumimoji="0" lang="ru-RU" sz="1800" b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МАДОУ «Детский сад «Белочка» села Новая Таволжанка Шебекинского района Белгородской области»  от </a:t>
                      </a: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.01.2015 г № </a:t>
                      </a: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663</a:t>
                      </a: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реализации проекта     «Моя родная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Белгородчина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»»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760" marR="68760" marT="144953" marB="0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86" name="Text Box 9"/>
          <p:cNvSpPr txBox="1">
            <a:spLocks noChangeArrowheads="1"/>
          </p:cNvSpPr>
          <p:nvPr/>
        </p:nvSpPr>
        <p:spPr bwMode="auto">
          <a:xfrm>
            <a:off x="8643938" y="6429375"/>
            <a:ext cx="347662" cy="285750"/>
          </a:xfrm>
          <a:prstGeom prst="rect">
            <a:avLst/>
          </a:prstGeom>
          <a:solidFill>
            <a:srgbClr val="1FAECD"/>
          </a:solidFill>
          <a:ln w="9360">
            <a:solidFill>
              <a:srgbClr val="062329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0FFE228-ECEB-4BB7-8AA3-243B4C3DFEA6}" type="slidenum">
              <a:rPr lang="ru-RU" sz="1400" b="1">
                <a:solidFill>
                  <a:srgbClr val="FFFFFF"/>
                </a:solidFill>
                <a:latin typeface="Franklin Gothic Book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ru-RU" sz="1400" b="1">
              <a:solidFill>
                <a:srgbClr val="FFFFFF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C рабочего стола\фото к проекту\SDC13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лла\Рабочий стол\Фото Благих\SDC13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2021" y="0"/>
            <a:ext cx="8943051" cy="670728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лла\Рабочий стол\Фото Благих\SDC13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135554" cy="3851666"/>
          </a:xfrm>
          <a:prstGeom prst="rect">
            <a:avLst/>
          </a:prstGeom>
          <a:noFill/>
        </p:spPr>
      </p:pic>
      <p:pic>
        <p:nvPicPr>
          <p:cNvPr id="2051" name="Picture 3" descr="C:\Documents and Settings\Алла\Рабочий стол\Фото Благих\SDC131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060340"/>
            <a:ext cx="5076056" cy="380704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Алла\Рабочий стол\Фото Благих\SDC13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01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32856"/>
            <a:ext cx="88828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«Умелые руки не знают скуки»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C рабочего стола\фото к проекту\SDC13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427984" cy="3356992"/>
          </a:xfrm>
          <a:prstGeom prst="rect">
            <a:avLst/>
          </a:prstGeom>
          <a:noFill/>
        </p:spPr>
      </p:pic>
      <p:pic>
        <p:nvPicPr>
          <p:cNvPr id="7171" name="Picture 3" descr="D:\C рабочего стола\фото к проекту\SDC13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12976"/>
            <a:ext cx="4860032" cy="3645024"/>
          </a:xfrm>
          <a:prstGeom prst="rect">
            <a:avLst/>
          </a:prstGeom>
          <a:noFill/>
        </p:spPr>
      </p:pic>
      <p:pic>
        <p:nvPicPr>
          <p:cNvPr id="7172" name="Picture 4" descr="D:\C рабочего стола\фото к проекту\SDC13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0"/>
            <a:ext cx="4860033" cy="3789040"/>
          </a:xfrm>
          <a:prstGeom prst="rect">
            <a:avLst/>
          </a:prstGeom>
          <a:noFill/>
        </p:spPr>
      </p:pic>
      <p:pic>
        <p:nvPicPr>
          <p:cNvPr id="7173" name="Picture 5" descr="D:\C рабочего стола\фото к проекту\SDC130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6992"/>
            <a:ext cx="4572000" cy="3501008"/>
          </a:xfrm>
          <a:prstGeom prst="rect">
            <a:avLst/>
          </a:prstGeom>
          <a:noFill/>
        </p:spPr>
      </p:pic>
      <p:pic>
        <p:nvPicPr>
          <p:cNvPr id="6" name="Picture 5" descr="D:\C рабочего стола\фото к проекту\SDC130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356993"/>
            <a:ext cx="4572000" cy="350100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C рабочего стола\фото к проекту\SDC13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3645024"/>
          </a:xfrm>
          <a:prstGeom prst="rect">
            <a:avLst/>
          </a:prstGeom>
          <a:noFill/>
        </p:spPr>
      </p:pic>
      <p:pic>
        <p:nvPicPr>
          <p:cNvPr id="8195" name="Picture 3" descr="D:\C рабочего стола\фото к проекту\SDC13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9925" y="2924944"/>
            <a:ext cx="5244075" cy="393305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C рабочего стола\фото к проекту\SDC13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4107" cy="3717033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4860032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4572000" y="1196975"/>
            <a:ext cx="4572000" cy="5051425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Развивающая игра предусматривает составление на юбке орнаментов из лент,  разных цветов и размеров, а также тесьмы, кружев и так далее.</a:t>
            </a:r>
            <a:endParaRPr lang="ru-RU" sz="2000" dirty="0" smtClean="0"/>
          </a:p>
          <a:p>
            <a:r>
              <a:rPr lang="ru-RU" sz="2000" b="1" dirty="0" smtClean="0"/>
              <a:t> </a:t>
            </a:r>
            <a:endParaRPr lang="ru-RU" sz="2000" dirty="0" smtClean="0"/>
          </a:p>
          <a:p>
            <a:r>
              <a:rPr lang="ru-RU" sz="2000" b="1" u="sng" dirty="0" smtClean="0"/>
              <a:t>Цель.</a:t>
            </a:r>
            <a:r>
              <a:rPr lang="ru-RU" sz="2000" b="1" dirty="0" smtClean="0"/>
              <a:t> Знакомство детей с русской народной культурой, с историей и особенностями русского народного костюма. Формирование нравственных качеств. Развитие эстетического вкуса, творчества.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01480" cy="178762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78863" cy="922337"/>
          </a:xfrm>
        </p:spPr>
        <p:txBody>
          <a:bodyPr>
            <a:normAutofit fontScale="90000"/>
          </a:bodyPr>
          <a:lstStyle/>
          <a:p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u="sng" dirty="0" smtClean="0"/>
              <a:t>Введение в предметную область</a:t>
            </a:r>
            <a:br>
              <a:rPr lang="ru-RU" sz="3000" u="sng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 smtClean="0"/>
          </a:p>
        </p:txBody>
      </p:sp>
      <p:sp>
        <p:nvSpPr>
          <p:cNvPr id="4099" name="Содержимое 3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8659813" cy="5400675"/>
          </a:xfrm>
        </p:spPr>
        <p:txBody>
          <a:bodyPr>
            <a:normAutofit/>
          </a:bodyPr>
          <a:lstStyle/>
          <a:p>
            <a:pPr algn="ctr">
              <a:buFont typeface="Times New Roman" pitchFamily="18" charset="0"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мы говорим о возрождении России, но ведь оно невозможно без возрождения культа семьи и народных традиций. Ведь с момента крещения Руси люди жили по законам духовности и нравственности. Так жила и семья, признававшаяся главной человеческой ценностью.</a:t>
            </a:r>
          </a:p>
          <a:p>
            <a:pPr algn="ctr">
              <a:buFont typeface="Times New Roman" pitchFamily="18" charset="0"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настоящее время нельзя не отметить, что во многих семьях наблюдается ослабление связей между детьми и родителями. Это ведет к потере традиций, которые и являются фундаментом культурной жизни человеческого общества. Это элементы культурного наследия, передающиеся из поколения в поколение.</a:t>
            </a:r>
          </a:p>
          <a:p>
            <a:pPr algn="ctr">
              <a:buFont typeface="Times New Roman" pitchFamily="18" charset="0"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того, как будут образованы, а главное, воспитаны сегодняшние дошкольники, будет зависеть, какое мы возродим общество, и счастливо ли, интересно ли в нем будет жить.</a:t>
            </a:r>
          </a:p>
          <a:p>
            <a:pPr algn="ctr">
              <a:buFont typeface="Times New Roman" pitchFamily="18" charset="0"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люди по-настоящему ценят, уважают и любят друг друга, то в их семье интересная совместная жизнь. Им приятно доставлять своим близким удовольствие, дарить им подарки, устраивать для них праздники. Общие радости собирают всех за большим столом по случаю семейных торжеств: дней рождения, именин, юбилеев. </a:t>
            </a:r>
          </a:p>
          <a:p>
            <a:pPr algn="ctr">
              <a:buFont typeface="Times New Roman" pitchFamily="18" charset="0"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Именно этой идеей пронизаны и «Федеральная программа «Патриотическое воспитание граждан», и «Концепция модернизации российского образования »</a:t>
            </a:r>
          </a:p>
          <a:p>
            <a:endParaRPr lang="ru-RU" dirty="0" smtClean="0"/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28625" y="857250"/>
            <a:ext cx="8286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tx1"/>
                </a:solidFill>
              </a:rPr>
              <a:t>	</a:t>
            </a:r>
            <a:endParaRPr lang="ru-RU" sz="1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304800" y="98425"/>
            <a:ext cx="8686800" cy="155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u="sng">
                <a:solidFill>
                  <a:srgbClr val="464646"/>
                </a:solidFill>
                <a:latin typeface="Franklin Gothic Medium" pitchFamily="34" charset="0"/>
              </a:rPr>
              <a:t>ОПИСАНИЕ СИТУАЦИИ «КАК ЕСТЬ»</a:t>
            </a:r>
            <a:r>
              <a:rPr lang="ru-RU" sz="3200">
                <a:solidFill>
                  <a:srgbClr val="464646"/>
                </a:solidFill>
                <a:latin typeface="Franklin Gothic Medium" pitchFamily="34" charset="0"/>
              </a:rPr>
              <a:t/>
            </a:r>
            <a:br>
              <a:rPr lang="ru-RU" sz="3200">
                <a:solidFill>
                  <a:srgbClr val="464646"/>
                </a:solidFill>
                <a:latin typeface="Franklin Gothic Medium" pitchFamily="34" charset="0"/>
              </a:rPr>
            </a:br>
            <a:endParaRPr lang="ru-RU" sz="3200">
              <a:solidFill>
                <a:srgbClr val="464646"/>
              </a:solidFill>
              <a:latin typeface="Franklin Gothic Medium" pitchFamily="34" charset="0"/>
            </a:endParaRPr>
          </a:p>
        </p:txBody>
      </p:sp>
      <p:sp>
        <p:nvSpPr>
          <p:cNvPr id="5123" name="Заголовок 5"/>
          <p:cNvSpPr>
            <a:spLocks noGrp="1"/>
          </p:cNvSpPr>
          <p:nvPr>
            <p:ph type="title"/>
          </p:nvPr>
        </p:nvSpPr>
        <p:spPr>
          <a:xfrm>
            <a:off x="179388" y="981075"/>
            <a:ext cx="8678862" cy="525621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процессе работы над проектом, мы более подробно изучили семьи воспитанников, познакомились с их семейными традициями, особенностями семейного воспитания.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ходу проекта появились некоторые затруднения: в группе есть неполные семьи, разная национальность членов семьи.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анализа  ДОУ, выявлены существующие проблемы: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Детей необходимо приобщать к семейным традициям и обычаям, повышать интерес к ценностям семьи, но содержание работы в ДОУ не обеспечивает решения поставленной задачи в полной мере.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78863" cy="4905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u="sng" smtClean="0"/>
              <a:t/>
            </a:r>
            <a:br>
              <a:rPr lang="ru-RU" sz="3000" u="sng" smtClean="0"/>
            </a:br>
            <a:r>
              <a:rPr lang="ru-RU" sz="3000" u="sng" smtClean="0"/>
              <a:t>ОПИСАНИЕ СИТУАЦИИ «КАК БУДЕТ»</a:t>
            </a:r>
            <a:br>
              <a:rPr lang="ru-RU" sz="3000" u="sng" smtClean="0"/>
            </a:br>
            <a:endParaRPr lang="ru-RU" sz="3000" u="sng" smtClean="0"/>
          </a:p>
        </p:txBody>
      </p:sp>
      <p:sp>
        <p:nvSpPr>
          <p:cNvPr id="6147" name="Содержимое 5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8659813" cy="5688013"/>
          </a:xfrm>
        </p:spPr>
        <p:txBody>
          <a:bodyPr>
            <a:normAutofit/>
          </a:bodyPr>
          <a:lstStyle/>
          <a:p>
            <a:pPr algn="ctr">
              <a:buFont typeface="Times New Roman" pitchFamily="18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предполагаем, что в результате реализации данного проекта все его участники – дети, педагоги, родители – приобретут определенные знания.</a:t>
            </a:r>
          </a:p>
          <a:p>
            <a:pPr algn="ctr">
              <a:buFont typeface="Times New Roman" pitchFamily="18" charset="0"/>
              <a:buNone/>
            </a:pP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Times New Roman" pitchFamily="18" charset="0"/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Дети будут знать: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имена дедушек, бабушек;</a:t>
            </a:r>
          </a:p>
          <a:p>
            <a:pPr algn="ctr"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профессии бабушек и дедушек, своих родителей;</a:t>
            </a:r>
          </a:p>
          <a:p>
            <a:pPr algn="ctr"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прошлое своей семьи;</a:t>
            </a:r>
          </a:p>
          <a:p>
            <a:pPr algn="ctr"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народные игры, песни, колыбельные;</a:t>
            </a:r>
          </a:p>
          <a:p>
            <a:pPr algn="ctr"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приобретут представления об общечеловеческих ценностях;</a:t>
            </a:r>
          </a:p>
          <a:p>
            <a:pPr algn="ctr"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научатся проявлять уважение к своим родителям, членам семьи, людям труда;</a:t>
            </a:r>
          </a:p>
          <a:p>
            <a:pPr algn="ctr"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них будет развито чувство гордости за свою семью.</a:t>
            </a:r>
          </a:p>
          <a:p>
            <a:pPr>
              <a:buFont typeface="Times New Roman" pitchFamily="18" charset="0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endParaRPr lang="ru-RU" sz="2000" dirty="0" smtClean="0"/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899592" y="1844824"/>
            <a:ext cx="76469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>
              <a:latin typeface="Franklin Gothic Book" pitchFamily="34" charset="0"/>
            </a:endParaRPr>
          </a:p>
          <a:p>
            <a:pPr algn="ctr"/>
            <a:endParaRPr lang="ru-RU" sz="1600">
              <a:latin typeface="Franklin Gothic Book" pitchFamily="34" charset="0"/>
            </a:endParaRPr>
          </a:p>
          <a:p>
            <a:pPr algn="ctr"/>
            <a:endParaRPr lang="ru-RU" sz="1600">
              <a:latin typeface="Franklin Gothic Book" pitchFamily="34" charset="0"/>
            </a:endParaRPr>
          </a:p>
          <a:p>
            <a:pPr algn="ctr"/>
            <a:endParaRPr lang="ru-RU" sz="1600">
              <a:latin typeface="Franklin Gothic Book" pitchFamily="34" charset="0"/>
            </a:endParaRPr>
          </a:p>
          <a:p>
            <a:pPr algn="ctr"/>
            <a:endParaRPr lang="ru-RU" sz="1600">
              <a:latin typeface="Franklin Gothic Book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78863" cy="346075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smtClean="0"/>
              <a:t>ОПИСАНИЕ СИТУАЦИИ «КАК БУДЕТ»</a:t>
            </a:r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8586788" cy="5545138"/>
          </a:xfrm>
        </p:spPr>
        <p:txBody>
          <a:bodyPr>
            <a:normAutofit lnSpcReduction="10000"/>
          </a:bodyPr>
          <a:lstStyle/>
          <a:p>
            <a:pPr algn="ctr">
              <a:buFont typeface="Times New Roman" pitchFamily="18" charset="0"/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</a:p>
          <a:p>
            <a:pPr algn="ctr">
              <a:buFont typeface="Times New Roman" pitchFamily="18" charset="0"/>
              <a:buNone/>
            </a:pPr>
            <a:endParaRPr lang="ru-RU" sz="1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приобретут знания о семейных и народных традициях, праздниках;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укрепят внутрисемейные связи;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 них будет развито чувство гордости за свою семью;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будут уважительно относиться к своим предкам, внимательно – к событиям в доме;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научатся хранить и чтить свои семейные традиции;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знать свою родословную, минимум до третьего колена;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откуда произошли их фамилии;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знать народные песни, петь их на семейных праздниках;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научатся организовывать семейные праздники.</a:t>
            </a:r>
          </a:p>
          <a:p>
            <a:pPr algn="ctr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Times New Roman" pitchFamily="18" charset="0"/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000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04800" y="115888"/>
            <a:ext cx="8678863" cy="649287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smtClean="0"/>
              <a:t>ОПИСАНИЕ СИТУАЦИИ «КАК БУДЕТ»</a:t>
            </a:r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836613"/>
            <a:ext cx="8588375" cy="5832475"/>
          </a:xfrm>
        </p:spPr>
        <p:txBody>
          <a:bodyPr>
            <a:normAutofit/>
          </a:bodyPr>
          <a:lstStyle/>
          <a:p>
            <a:pPr algn="ctr">
              <a:buFont typeface="Times New Roman" pitchFamily="18" charset="0"/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Педагоги</a:t>
            </a:r>
          </a:p>
          <a:p>
            <a:pPr algn="ctr">
              <a:buFont typeface="Times New Roman" pitchFamily="18" charset="0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расширят знания о народных праздниках, их происхождении;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пополнят личный репертуар народными песнями;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пополнят словарный запас детей;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будут лучше знать семьи своих воспитанников, их уклад жизни, традиции, что будет способствовать тесному сотрудничеству;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создадут копилку народных и семейных праздников;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будут уважительно относиться к семейным реликвиям, интересоваться традициям семьи.</a:t>
            </a:r>
          </a:p>
          <a:p>
            <a:pPr>
              <a:buFont typeface="Times New Roman" pitchFamily="18" charset="0"/>
              <a:buNone/>
            </a:pPr>
            <a:endParaRPr lang="ru-RU" sz="2800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57200" y="-47625"/>
            <a:ext cx="86868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464646"/>
                </a:solidFill>
                <a:latin typeface="Franklin Gothic Medium" pitchFamily="34" charset="0"/>
              </a:rPr>
              <a:t>ЦЕЛЬ</a:t>
            </a:r>
            <a:r>
              <a:rPr lang="ru-RU" sz="3600" b="1">
                <a:solidFill>
                  <a:srgbClr val="464646"/>
                </a:solidFill>
                <a:latin typeface="Franklin Gothic Medium" pitchFamily="34" charset="0"/>
              </a:rPr>
              <a:t> </a:t>
            </a:r>
            <a:r>
              <a:rPr lang="ru-RU" sz="3200" b="1">
                <a:solidFill>
                  <a:srgbClr val="464646"/>
                </a:solidFill>
                <a:latin typeface="Franklin Gothic Medium" pitchFamily="34" charset="0"/>
              </a:rPr>
              <a:t>И РЕЗУЛЬТАТ ПРОЕКТА</a:t>
            </a:r>
          </a:p>
        </p:txBody>
      </p:sp>
      <p:graphicFrame>
        <p:nvGraphicFramePr>
          <p:cNvPr id="16406" name="Group 22"/>
          <p:cNvGraphicFramePr>
            <a:graphicFrameLocks noGrp="1"/>
          </p:cNvGraphicFramePr>
          <p:nvPr/>
        </p:nvGraphicFramePr>
        <p:xfrm>
          <a:off x="166688" y="620713"/>
          <a:ext cx="8824912" cy="6027565"/>
        </p:xfrm>
        <a:graphic>
          <a:graphicData uri="http://schemas.openxmlformats.org/drawingml/2006/table">
            <a:tbl>
              <a:tblPr/>
              <a:tblGrid>
                <a:gridCol w="1309687"/>
                <a:gridCol w="7515225"/>
              </a:tblGrid>
              <a:tr h="9366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Цель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проекта </a:t>
                      </a:r>
                    </a:p>
                  </a:txBody>
                  <a:tcPr marL="90000" marR="90000" marT="173667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Включение ребенка в систему ценностных отношений своих предков. Формирование представлений о себе, своих родителях, бабушках и дедушках, как о наследниках предшествующих поколений. Расширить представление у детей о семье через организацию разных видов деятельности, создать условия для повышения активности участия родителей в жизни группы.</a:t>
                      </a: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173667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1696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Результат проекта</a:t>
                      </a:r>
                    </a:p>
                  </a:txBody>
                  <a:tcPr marL="90000" marR="90000" marT="173667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детей сформирован интерес к своей семье, её традициям.</a:t>
                      </a:r>
                    </a:p>
                    <a:p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Знакомы с народными традициями в соответствии с возрастными особенностями (на основе сюжетно-ролевых игр и совместных праздников).</a:t>
                      </a:r>
                    </a:p>
                  </a:txBody>
                  <a:tcPr marL="90000" marR="90000" marT="173667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557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Требования к результату </a:t>
                      </a:r>
                    </a:p>
                  </a:txBody>
                  <a:tcPr marL="90000" marR="90000" marT="173667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Задачи:</a:t>
                      </a:r>
                    </a:p>
                    <a:p>
                      <a:r>
                        <a:rPr lang="ru-RU" sz="1400" b="1" i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Воспитательная: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воспитывать у детей любовь и уважение к членам семьи, показать ценность семьи для каждого человека.</a:t>
                      </a:r>
                    </a:p>
                    <a:p>
                      <a:r>
                        <a:rPr lang="ru-RU" sz="1400" b="1" i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Обучающая:</a:t>
                      </a: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формировать у детей представление о семье, о нравственном отношении к семейным традициям, расширять знания о ближнем окружении, учить разбираться в родственных связях, проявлять заботу о родных людях.</a:t>
                      </a:r>
                    </a:p>
                    <a:p>
                      <a:r>
                        <a:rPr lang="ru-RU" sz="1400" b="1" i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Развивающая:</a:t>
                      </a: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развивать творческие способности взрослых и детей в процессе совместной деятельности, любознательность, наблюдательность, совершенствовать качество работы детского сада при взаимодействии способности взрослых и детей в процессе совместной деятельности. В ходе выполнения проекта дети должны узнать о семейных традициях.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174387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Пользователи результата проекта </a:t>
                      </a:r>
                    </a:p>
                  </a:txBody>
                  <a:tcPr marL="90000" marR="90000" marT="173667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   Орлова Алла Ивановна  воспитатель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Исполнитель 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Тарасова Алина Ивановна воспитатель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Исполнитель  Молчанова Ирина Дмитриевна музыкальный руководитель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Исполнитель  Благих Алина Витальевна представитель родительской общественности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0000" marR="90000" marT="173667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89925" cy="360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Перечень мероприятий проекта  «Семейные традиции»  средней группе «Солнышко»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607" name="Group 55"/>
          <p:cNvGraphicFramePr>
            <a:graphicFrameLocks noGrp="1"/>
          </p:cNvGraphicFramePr>
          <p:nvPr>
            <p:ph idx="1"/>
          </p:nvPr>
        </p:nvGraphicFramePr>
        <p:xfrm>
          <a:off x="250825" y="765175"/>
          <a:ext cx="8686800" cy="6061793"/>
        </p:xfrm>
        <a:graphic>
          <a:graphicData uri="http://schemas.openxmlformats.org/drawingml/2006/table">
            <a:tbl>
              <a:tblPr/>
              <a:tblGrid>
                <a:gridCol w="432743"/>
                <a:gridCol w="2538313"/>
                <a:gridCol w="1152128"/>
                <a:gridCol w="1854175"/>
                <a:gridCol w="2709441"/>
              </a:tblGrid>
              <a:tr h="1007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мероприятий и основных работ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исполнения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исполнители и соисполнители или участники программных мероприятий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Ожидаемые конечные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7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264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I. ПОДГОТОВИТЕЛЬНЫЙ ЭТАП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05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Подбор художественной литературы по теме «Семья».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26.01.2015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Орлова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А.И.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О.Осеева “Честное слово”, “Просто старушка”, З.Александрова “Посидим в тишине” и др.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619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Собеседование с детьми об их семье, родственниках, семейных праздниках.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26.01.2015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Тарасова А.И.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Анкетирование детей «Моя семья».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45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Просмотр видеофильмов о семье ( р.н.с. “Снегурочка”, “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Морозко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”, «Гуси – лебеди», «Репка», «Три медведя»,  и другие).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26.01.2015 – 30.01.2015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Орлова А.И.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Викторины по русским народным сказкам «Репка», «Три медведя», «Гуси – лебеди».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Д⁄игры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“Кто старше?”, “У кого сегодня день рожденья?”, упражнения “Кем ты приходишься своим родителям?”, “Кто ты для бабушки?”, Огорчится ли мама, если…”.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02.02.2015-06.02.2015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Воспитатель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Орлова А.И.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дидактических игр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1716</Words>
  <Application>Microsoft Office PowerPoint</Application>
  <PresentationFormat>Экран (4:3)</PresentationFormat>
  <Paragraphs>235</Paragraphs>
  <Slides>33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Слайд 1</vt:lpstr>
      <vt:lpstr>Слайд 2</vt:lpstr>
      <vt:lpstr>  Введение в предметную область  </vt:lpstr>
      <vt:lpstr>В процессе работы над проектом, мы более подробно изучили семьи воспитанников, познакомились с их семейными традициями, особенностями семейного воспитания.  По ходу проекта появились некоторые затруднения: в группе есть неполные семьи, разная национальность членов семьи.   В результате анализа  ДОУ, выявлены существующие проблемы:  Детей необходимо приобщать к семейным традициям и обычаям, повышать интерес к ценностям семьи, но содержание работы в ДОУ не обеспечивает решения поставленной задачи в полной мере.   </vt:lpstr>
      <vt:lpstr> ОПИСАНИЕ СИТУАЦИИ «КАК БУДЕТ» </vt:lpstr>
      <vt:lpstr>ОПИСАНИЕ СИТУАЦИИ «КАК БУДЕТ»</vt:lpstr>
      <vt:lpstr>ОПИСАНИЕ СИТУАЦИИ «КАК БУДЕТ»</vt:lpstr>
      <vt:lpstr>Слайд 8</vt:lpstr>
      <vt:lpstr>Перечень мероприятий проекта  «Семейные традиции»  средней группе «Солнышко» </vt:lpstr>
      <vt:lpstr>Перечень мероприятий проекта  «Семейные традиции»  в средней группе «Солнышко» </vt:lpstr>
      <vt:lpstr>Дидактическая игра  «Разложи по порядку» (Средняя группа)</vt:lpstr>
      <vt:lpstr>Слайд 12</vt:lpstr>
      <vt:lpstr>Слайд 13</vt:lpstr>
      <vt:lpstr>Слайд 14</vt:lpstr>
      <vt:lpstr>Традиции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Спасибо за внимание!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ALLA</cp:lastModifiedBy>
  <cp:revision>13</cp:revision>
  <dcterms:modified xsi:type="dcterms:W3CDTF">2015-04-02T15:40:17Z</dcterms:modified>
</cp:coreProperties>
</file>